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1e76e85d2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1e76e85d2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f8fb2f8c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1f8fb2f8c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1e76e85d2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1e76e85d2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1f8fb2f8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1f8fb2f8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229e7b8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229e7b8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f68a7f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f68a7f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1f68a7f2b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1f68a7f2b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1e76e85d2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1e76e85d2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1cbb8efa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1cbb8efa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322aabaf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322aabaf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e76e85d2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e76e85d2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1e76e85d2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1e76e85d2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04436d21c9465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04436d21c9465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798825" y="1243100"/>
            <a:ext cx="4073400" cy="10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i="1" lang="es-419" sz="6700"/>
              <a:t>LM-NAV</a:t>
            </a:r>
            <a:endParaRPr i="1" sz="6700"/>
          </a:p>
        </p:txBody>
      </p:sp>
      <p:sp>
        <p:nvSpPr>
          <p:cNvPr id="135" name="Google Shape;135;p13"/>
          <p:cNvSpPr txBox="1"/>
          <p:nvPr>
            <p:ph idx="1" type="subTitle"/>
          </p:nvPr>
        </p:nvSpPr>
        <p:spPr>
          <a:xfrm>
            <a:off x="3131775" y="2433925"/>
            <a:ext cx="5407500" cy="1047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t>Robotic Navigation with Large Pre-trained Models of Language, Vision and Action</a:t>
            </a:r>
            <a:endParaRPr/>
          </a:p>
        </p:txBody>
      </p:sp>
      <p:sp>
        <p:nvSpPr>
          <p:cNvPr id="136" name="Google Shape;136;p13"/>
          <p:cNvSpPr txBox="1"/>
          <p:nvPr/>
        </p:nvSpPr>
        <p:spPr>
          <a:xfrm>
            <a:off x="5725200" y="4672650"/>
            <a:ext cx="341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419" sz="1100">
                <a:solidFill>
                  <a:schemeClr val="lt1"/>
                </a:solidFill>
                <a:latin typeface="Lato"/>
                <a:ea typeface="Lato"/>
                <a:cs typeface="Lato"/>
                <a:sym typeface="Lato"/>
              </a:rPr>
              <a:t>Arroyo Joaquin, Bolzan Francisco y Montoro Emiliano</a:t>
            </a:r>
            <a:endParaRPr b="1" i="1" sz="11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s-419"/>
              <a:t>VNM</a:t>
            </a:r>
            <a:r>
              <a:rPr lang="es-419"/>
              <a:t>: Modelo de </a:t>
            </a:r>
            <a:r>
              <a:rPr lang="es-419"/>
              <a:t>Navegación</a:t>
            </a:r>
            <a:r>
              <a:rPr lang="es-419"/>
              <a:t> Visual</a:t>
            </a:r>
            <a:endParaRPr/>
          </a:p>
        </p:txBody>
      </p:sp>
      <p:sp>
        <p:nvSpPr>
          <p:cNvPr id="205" name="Google Shape;205;p22"/>
          <p:cNvSpPr txBox="1"/>
          <p:nvPr>
            <p:ph idx="1" type="body"/>
          </p:nvPr>
        </p:nvSpPr>
        <p:spPr>
          <a:xfrm>
            <a:off x="1297500" y="1344325"/>
            <a:ext cx="7038900" cy="3134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sz="1800"/>
              <a:t>Los modelos VNM aprenden el comportamiento de </a:t>
            </a:r>
            <a:r>
              <a:rPr lang="es-419" sz="1800"/>
              <a:t>navegación</a:t>
            </a:r>
            <a:r>
              <a:rPr lang="es-419" sz="1800"/>
              <a:t> a partir de </a:t>
            </a:r>
            <a:r>
              <a:rPr lang="es-419" sz="1800"/>
              <a:t>observaciones</a:t>
            </a:r>
            <a:r>
              <a:rPr lang="es-419" sz="1800"/>
              <a:t> visuales, asociando </a:t>
            </a:r>
            <a:r>
              <a:rPr lang="es-419" sz="1800"/>
              <a:t>imágenes</a:t>
            </a:r>
            <a:r>
              <a:rPr lang="es-419" sz="1800"/>
              <a:t> y acciones a </a:t>
            </a:r>
            <a:r>
              <a:rPr lang="es-419" sz="1800"/>
              <a:t>través</a:t>
            </a:r>
            <a:r>
              <a:rPr lang="es-419" sz="1800"/>
              <a:t> del tiempo.</a:t>
            </a:r>
            <a:br>
              <a:rPr lang="es-419" sz="1800"/>
            </a:br>
            <a:r>
              <a:rPr lang="es-419" sz="1800"/>
              <a:t>Se utiliza un modelo ViNG VNM condicionado a objetivos que predice las distancias temporales entre pares de </a:t>
            </a:r>
            <a:r>
              <a:rPr lang="es-419" sz="1800"/>
              <a:t>imágenes</a:t>
            </a:r>
            <a:r>
              <a:rPr lang="es-419" sz="1800"/>
              <a:t> y acciones correspondientes a ejecutar. El VNM tiene 2 </a:t>
            </a:r>
            <a:r>
              <a:rPr lang="es-419" sz="1800"/>
              <a:t>propósitos</a:t>
            </a:r>
            <a:r>
              <a:rPr lang="es-419" sz="1800"/>
              <a:t>:</a:t>
            </a:r>
            <a:endParaRPr sz="1800"/>
          </a:p>
          <a:p>
            <a:pPr indent="-342900" lvl="0" marL="457200" rtl="0" algn="l">
              <a:spcBef>
                <a:spcPts val="1200"/>
              </a:spcBef>
              <a:spcAft>
                <a:spcPts val="0"/>
              </a:spcAft>
              <a:buSzPts val="1800"/>
              <a:buChar char="●"/>
            </a:pPr>
            <a:r>
              <a:rPr lang="es-419" sz="1800"/>
              <a:t>Dado un conjunto de observaciones en el entorno se crea un grafo </a:t>
            </a:r>
            <a:r>
              <a:rPr lang="es-419" sz="1800"/>
              <a:t>topológico</a:t>
            </a:r>
            <a:r>
              <a:rPr lang="es-419" sz="1800"/>
              <a:t> representado un mapa mental.</a:t>
            </a:r>
            <a:endParaRPr sz="1800"/>
          </a:p>
          <a:p>
            <a:pPr indent="-342900" lvl="0" marL="457200" rtl="0" algn="l">
              <a:spcBef>
                <a:spcPts val="0"/>
              </a:spcBef>
              <a:spcAft>
                <a:spcPts val="0"/>
              </a:spcAft>
              <a:buSzPts val="1800"/>
              <a:buChar char="●"/>
            </a:pPr>
            <a:r>
              <a:rPr lang="es-419" sz="1800"/>
              <a:t>Dado una secuencia de subobjetivos conectados a un nodo objetivo el VNM puede guiar al robot.</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1297500" y="393750"/>
            <a:ext cx="7234800" cy="94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s-419" sz="2650"/>
              <a:t>VNM</a:t>
            </a:r>
            <a:r>
              <a:rPr lang="es-419" sz="2650"/>
              <a:t>: </a:t>
            </a:r>
            <a:r>
              <a:rPr lang="es-419" sz="2650"/>
              <a:t>Modelo de Navegación Visual</a:t>
            </a:r>
            <a:endParaRPr sz="2650"/>
          </a:p>
          <a:p>
            <a:pPr indent="0" lvl="0" marL="0" rtl="0" algn="l">
              <a:spcBef>
                <a:spcPts val="0"/>
              </a:spcBef>
              <a:spcAft>
                <a:spcPts val="0"/>
              </a:spcAft>
              <a:buNone/>
            </a:pPr>
            <a:r>
              <a:t/>
            </a:r>
            <a:endParaRPr/>
          </a:p>
        </p:txBody>
      </p:sp>
      <p:sp>
        <p:nvSpPr>
          <p:cNvPr id="211" name="Google Shape;211;p23"/>
          <p:cNvSpPr txBox="1"/>
          <p:nvPr>
            <p:ph idx="1" type="body"/>
          </p:nvPr>
        </p:nvSpPr>
        <p:spPr>
          <a:xfrm>
            <a:off x="587775" y="1341250"/>
            <a:ext cx="41604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800"/>
              <a:t>Para la </a:t>
            </a:r>
            <a:r>
              <a:rPr lang="es-419" sz="1800"/>
              <a:t>generación</a:t>
            </a:r>
            <a:r>
              <a:rPr lang="es-419" sz="1800"/>
              <a:t> del grafo se utiliza la proximidad espacial del GPS,  proximidad temporal y </a:t>
            </a:r>
            <a:r>
              <a:rPr lang="es-419" sz="1800"/>
              <a:t>estimación</a:t>
            </a:r>
            <a:r>
              <a:rPr lang="es-419" sz="1800"/>
              <a:t> de distancias aprendidas  para deducir la conectividad de las aristas. Si </a:t>
            </a:r>
            <a:r>
              <a:rPr lang="es-419" sz="1800"/>
              <a:t>las estimaciones</a:t>
            </a:r>
            <a:r>
              <a:rPr lang="es-419" sz="1800"/>
              <a:t> VNM de las </a:t>
            </a:r>
            <a:r>
              <a:rPr lang="es-419" sz="1800"/>
              <a:t>imágenes</a:t>
            </a:r>
            <a:r>
              <a:rPr lang="es-419" sz="1800"/>
              <a:t> en dos nodos </a:t>
            </a:r>
            <a:r>
              <a:rPr lang="es-419" sz="1800"/>
              <a:t>están</a:t>
            </a:r>
            <a:r>
              <a:rPr lang="es-419" sz="1800"/>
              <a:t> cercanas se conectan los nodos correspondientes dando lugar a la </a:t>
            </a:r>
            <a:r>
              <a:rPr lang="es-419" sz="1800"/>
              <a:t>conexión</a:t>
            </a:r>
            <a:r>
              <a:rPr lang="es-419" sz="1800"/>
              <a:t> de nodos que se generaron en diferentes trayectorias.</a:t>
            </a:r>
            <a:endParaRPr sz="1800"/>
          </a:p>
        </p:txBody>
      </p:sp>
      <p:pic>
        <p:nvPicPr>
          <p:cNvPr id="212" name="Google Shape;212;p23"/>
          <p:cNvPicPr preferRelativeResize="0"/>
          <p:nvPr/>
        </p:nvPicPr>
        <p:blipFill>
          <a:blip r:embed="rId3">
            <a:alphaModFix/>
          </a:blip>
          <a:stretch>
            <a:fillRect/>
          </a:stretch>
        </p:blipFill>
        <p:spPr>
          <a:xfrm>
            <a:off x="5382875" y="2571750"/>
            <a:ext cx="3149499" cy="2283876"/>
          </a:xfrm>
          <a:prstGeom prst="rect">
            <a:avLst/>
          </a:prstGeom>
          <a:noFill/>
          <a:ln>
            <a:noFill/>
          </a:ln>
        </p:spPr>
      </p:pic>
      <p:pic>
        <p:nvPicPr>
          <p:cNvPr id="213" name="Google Shape;213;p23"/>
          <p:cNvPicPr preferRelativeResize="0"/>
          <p:nvPr/>
        </p:nvPicPr>
        <p:blipFill>
          <a:blip r:embed="rId4">
            <a:alphaModFix/>
          </a:blip>
          <a:stretch>
            <a:fillRect/>
          </a:stretch>
        </p:blipFill>
        <p:spPr>
          <a:xfrm>
            <a:off x="4639625" y="1026050"/>
            <a:ext cx="4377248" cy="1427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4"/>
          <p:cNvPicPr preferRelativeResize="0"/>
          <p:nvPr/>
        </p:nvPicPr>
        <p:blipFill>
          <a:blip r:embed="rId3">
            <a:alphaModFix/>
          </a:blip>
          <a:stretch>
            <a:fillRect/>
          </a:stretch>
        </p:blipFill>
        <p:spPr>
          <a:xfrm>
            <a:off x="1364113" y="654126"/>
            <a:ext cx="6818226" cy="3835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s-419"/>
              <a:t>Conclusi</a:t>
            </a:r>
            <a:r>
              <a:rPr i="1" lang="es-419"/>
              <a:t>ón</a:t>
            </a:r>
            <a:endParaRPr i="1"/>
          </a:p>
        </p:txBody>
      </p:sp>
      <p:sp>
        <p:nvSpPr>
          <p:cNvPr id="224" name="Google Shape;224;p25"/>
          <p:cNvSpPr txBox="1"/>
          <p:nvPr>
            <p:ph idx="1" type="body"/>
          </p:nvPr>
        </p:nvSpPr>
        <p:spPr>
          <a:xfrm>
            <a:off x="1066200" y="1093675"/>
            <a:ext cx="7501500" cy="323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sz="1800"/>
              <a:t>A pesar de ser un modelo de navegación superador a sus predecesores, LM-Nav aún presenta limitaciones considerables.</a:t>
            </a:r>
            <a:endParaRPr sz="1800"/>
          </a:p>
          <a:p>
            <a:pPr indent="-342900" lvl="0" marL="457200" rtl="0" algn="l">
              <a:spcBef>
                <a:spcPts val="0"/>
              </a:spcBef>
              <a:spcAft>
                <a:spcPts val="0"/>
              </a:spcAft>
              <a:buSzPts val="1800"/>
              <a:buChar char="❏"/>
            </a:pPr>
            <a:r>
              <a:rPr lang="es-419" sz="1800"/>
              <a:t>La combinación de modelos altamente </a:t>
            </a:r>
            <a:r>
              <a:rPr lang="es-419" sz="1800"/>
              <a:t>especializados</a:t>
            </a:r>
            <a:r>
              <a:rPr lang="es-419" sz="1800"/>
              <a:t> puede brindar buenos resultados en aplicaciones nuevas.</a:t>
            </a:r>
            <a:endParaRPr sz="1800"/>
          </a:p>
          <a:p>
            <a:pPr indent="-342900" lvl="0" marL="457200" rtl="0" algn="l">
              <a:spcBef>
                <a:spcPts val="0"/>
              </a:spcBef>
              <a:spcAft>
                <a:spcPts val="0"/>
              </a:spcAft>
              <a:buSzPts val="1800"/>
              <a:buChar char="❏"/>
            </a:pPr>
            <a:r>
              <a:rPr lang="es-419" sz="1800"/>
              <a:t>Existen muchas formas correctas de atacar un problema, no todas serán óptimas (como fue visto en los distintos modelos y sus predecesores).</a:t>
            </a:r>
            <a:endParaRPr sz="1800"/>
          </a:p>
          <a:p>
            <a:pPr indent="-342900" lvl="0" marL="457200" rtl="0" algn="l">
              <a:spcBef>
                <a:spcPts val="0"/>
              </a:spcBef>
              <a:spcAft>
                <a:spcPts val="0"/>
              </a:spcAft>
              <a:buSzPts val="1800"/>
              <a:buChar char="❏"/>
            </a:pPr>
            <a:r>
              <a:rPr lang="es-419" sz="1800"/>
              <a:t>Robotic navigation is complicated.</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s-419"/>
              <a:t>Referencias</a:t>
            </a:r>
            <a:endParaRPr i="1"/>
          </a:p>
        </p:txBody>
      </p:sp>
      <p:sp>
        <p:nvSpPr>
          <p:cNvPr id="230" name="Google Shape;230;p26"/>
          <p:cNvSpPr txBox="1"/>
          <p:nvPr>
            <p:ph idx="1" type="body"/>
          </p:nvPr>
        </p:nvSpPr>
        <p:spPr>
          <a:xfrm>
            <a:off x="1016250" y="1093675"/>
            <a:ext cx="7936800" cy="3971400"/>
          </a:xfrm>
          <a:prstGeom prst="rect">
            <a:avLst/>
          </a:prstGeom>
          <a:noFill/>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70454"/>
              <a:buChar char="❏"/>
            </a:pPr>
            <a:r>
              <a:rPr lang="es-419" sz="2554">
                <a:highlight>
                  <a:schemeClr val="dk1"/>
                </a:highlight>
                <a:latin typeface="Arial"/>
                <a:ea typeface="Arial"/>
                <a:cs typeface="Arial"/>
                <a:sym typeface="Arial"/>
              </a:rPr>
              <a:t>B. Itcher D. Shah, B. Osinski and S. Levine. LM-Nav: Robotic navigation with large pre-trained</a:t>
            </a:r>
            <a:r>
              <a:rPr lang="es-419" sz="2204">
                <a:highlight>
                  <a:schemeClr val="dk1"/>
                </a:highlight>
                <a:latin typeface="Arial"/>
                <a:ea typeface="Arial"/>
                <a:cs typeface="Arial"/>
                <a:sym typeface="Arial"/>
              </a:rPr>
              <a:t> </a:t>
            </a:r>
            <a:r>
              <a:rPr lang="es-419" sz="2554">
                <a:highlight>
                  <a:schemeClr val="dk1"/>
                </a:highlight>
                <a:latin typeface="Arial"/>
                <a:ea typeface="Arial"/>
                <a:cs typeface="Arial"/>
                <a:sym typeface="Arial"/>
              </a:rPr>
              <a:t>models of language, vision, and action. 2022</a:t>
            </a:r>
            <a:endParaRPr sz="2554">
              <a:highlight>
                <a:schemeClr val="dk1"/>
              </a:highlight>
              <a:latin typeface="Arial"/>
              <a:ea typeface="Arial"/>
              <a:cs typeface="Arial"/>
              <a:sym typeface="Arial"/>
            </a:endParaRPr>
          </a:p>
          <a:p>
            <a:pPr indent="-293052" lvl="0" marL="457200" rtl="0" algn="l">
              <a:spcBef>
                <a:spcPts val="0"/>
              </a:spcBef>
              <a:spcAft>
                <a:spcPts val="0"/>
              </a:spcAft>
              <a:buSzPct val="56755"/>
              <a:buFont typeface="Arial"/>
              <a:buChar char="❏"/>
            </a:pPr>
            <a:r>
              <a:rPr lang="es-419" sz="2554">
                <a:highlight>
                  <a:schemeClr val="dk1"/>
                </a:highlight>
                <a:latin typeface="Arial"/>
                <a:ea typeface="Arial"/>
                <a:cs typeface="Arial"/>
                <a:sym typeface="Arial"/>
              </a:rPr>
              <a:t>N. Ryder M. Subbiah J. D. Kaplan P. Dhariwal A. Amodei T. Brown, B. Mann. Language models</a:t>
            </a:r>
            <a:r>
              <a:rPr lang="es-419" sz="2204">
                <a:highlight>
                  <a:schemeClr val="dk1"/>
                </a:highlight>
                <a:latin typeface="Arial"/>
                <a:ea typeface="Arial"/>
                <a:cs typeface="Arial"/>
                <a:sym typeface="Arial"/>
              </a:rPr>
              <a:t> </a:t>
            </a:r>
            <a:r>
              <a:rPr lang="es-419" sz="2554">
                <a:highlight>
                  <a:schemeClr val="dk1"/>
                </a:highlight>
                <a:latin typeface="Arial"/>
                <a:ea typeface="Arial"/>
                <a:cs typeface="Arial"/>
                <a:sym typeface="Arial"/>
              </a:rPr>
              <a:t>are few-shot learners. in advances in neural information processing systems. 2020</a:t>
            </a:r>
            <a:endParaRPr sz="2554">
              <a:highlight>
                <a:schemeClr val="dk1"/>
              </a:highlight>
              <a:latin typeface="Arial"/>
              <a:ea typeface="Arial"/>
              <a:cs typeface="Arial"/>
              <a:sym typeface="Arial"/>
            </a:endParaRPr>
          </a:p>
          <a:p>
            <a:pPr indent="-342162" lvl="0" marL="457200" rtl="0" algn="l">
              <a:spcBef>
                <a:spcPts val="0"/>
              </a:spcBef>
              <a:spcAft>
                <a:spcPts val="0"/>
              </a:spcAft>
              <a:buSzPct val="100000"/>
              <a:buFont typeface="Arial"/>
              <a:buChar char="❏"/>
            </a:pPr>
            <a:r>
              <a:rPr lang="es-419" sz="2554">
                <a:highlight>
                  <a:schemeClr val="dk1"/>
                </a:highlight>
                <a:latin typeface="Arial"/>
                <a:ea typeface="Arial"/>
                <a:cs typeface="Arial"/>
                <a:sym typeface="Arial"/>
              </a:rPr>
              <a:t>Rewon Child David Luan Dario Amodei Alec Radford, Jeffrey Wu and Ilya Sutskever. Language models are unsupervised </a:t>
            </a:r>
            <a:r>
              <a:rPr lang="es-419" sz="2554">
                <a:highlight>
                  <a:schemeClr val="dk1"/>
                </a:highlight>
                <a:latin typeface="Arial"/>
                <a:ea typeface="Arial"/>
                <a:cs typeface="Arial"/>
                <a:sym typeface="Arial"/>
              </a:rPr>
              <a:t>multi task</a:t>
            </a:r>
            <a:r>
              <a:rPr lang="es-419" sz="2554">
                <a:highlight>
                  <a:schemeClr val="dk1"/>
                </a:highlight>
                <a:latin typeface="Arial"/>
                <a:ea typeface="Arial"/>
                <a:cs typeface="Arial"/>
                <a:sym typeface="Arial"/>
              </a:rPr>
              <a:t> learners. 2019</a:t>
            </a:r>
            <a:endParaRPr sz="2554">
              <a:highlight>
                <a:schemeClr val="dk1"/>
              </a:highlight>
              <a:latin typeface="Arial"/>
              <a:ea typeface="Arial"/>
              <a:cs typeface="Arial"/>
              <a:sym typeface="Arial"/>
            </a:endParaRPr>
          </a:p>
          <a:p>
            <a:pPr indent="-342162" lvl="0" marL="457200" rtl="0" algn="l">
              <a:spcBef>
                <a:spcPts val="0"/>
              </a:spcBef>
              <a:spcAft>
                <a:spcPts val="0"/>
              </a:spcAft>
              <a:buSzPct val="100000"/>
              <a:buFont typeface="Arial"/>
              <a:buChar char="❏"/>
            </a:pPr>
            <a:r>
              <a:rPr lang="es-419" sz="2554">
                <a:highlight>
                  <a:schemeClr val="dk1"/>
                </a:highlight>
                <a:latin typeface="Arial"/>
                <a:ea typeface="Arial"/>
                <a:cs typeface="Arial"/>
                <a:sym typeface="Arial"/>
              </a:rPr>
              <a:t>C. Hallacy A. Ramesh G. Goh S. Agarwal G. Sastry A. Askell P. Mishkin J. Clark et al. A. Radford, J. W. Kim. Learning transferable visual models from natural language supervision. In International Conference on Machine Learning, 2021</a:t>
            </a:r>
            <a:endParaRPr sz="2554">
              <a:highlight>
                <a:schemeClr val="dk1"/>
              </a:highlight>
              <a:latin typeface="Arial"/>
              <a:ea typeface="Arial"/>
              <a:cs typeface="Arial"/>
              <a:sym typeface="Arial"/>
            </a:endParaRPr>
          </a:p>
          <a:p>
            <a:pPr indent="0" lvl="0" marL="0" rtl="0" algn="l">
              <a:spcBef>
                <a:spcPts val="0"/>
              </a:spcBef>
              <a:spcAft>
                <a:spcPts val="0"/>
              </a:spcAft>
              <a:buNone/>
            </a:pPr>
            <a:r>
              <a:t/>
            </a:r>
            <a:endParaRPr sz="1450">
              <a:highlight>
                <a:schemeClr val="dk1"/>
              </a:highlight>
              <a:latin typeface="Arial"/>
              <a:ea typeface="Arial"/>
              <a:cs typeface="Arial"/>
              <a:sym typeface="Arial"/>
            </a:endParaRPr>
          </a:p>
          <a:p>
            <a:pPr indent="0" lvl="0" marL="0" rtl="0" algn="l">
              <a:spcBef>
                <a:spcPts val="0"/>
              </a:spcBef>
              <a:spcAft>
                <a:spcPts val="0"/>
              </a:spcAft>
              <a:buNone/>
            </a:pPr>
            <a:r>
              <a:t/>
            </a:r>
            <a:endParaRPr sz="1450">
              <a:highlight>
                <a:schemeClr val="dk1"/>
              </a:highlight>
              <a:latin typeface="Arial"/>
              <a:ea typeface="Arial"/>
              <a:cs typeface="Arial"/>
              <a:sym typeface="Arial"/>
            </a:endParaRPr>
          </a:p>
          <a:p>
            <a:pPr indent="0" lvl="0" marL="0" rtl="0" algn="l">
              <a:spcBef>
                <a:spcPts val="0"/>
              </a:spcBef>
              <a:spcAft>
                <a:spcPts val="0"/>
              </a:spcAft>
              <a:buNone/>
            </a:pPr>
            <a:r>
              <a:t/>
            </a:r>
            <a:endParaRPr sz="1450">
              <a:highlight>
                <a:schemeClr val="dk1"/>
              </a:highlight>
              <a:latin typeface="Arial"/>
              <a:ea typeface="Arial"/>
              <a:cs typeface="Arial"/>
              <a:sym typeface="Arial"/>
            </a:endParaRPr>
          </a:p>
          <a:p>
            <a:pPr indent="0" lvl="0" marL="0" rtl="0" algn="l">
              <a:spcBef>
                <a:spcPts val="0"/>
              </a:spcBef>
              <a:spcAft>
                <a:spcPts val="120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178500" y="4223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s-419"/>
              <a:t>Introducción</a:t>
            </a:r>
            <a:endParaRPr/>
          </a:p>
        </p:txBody>
      </p:sp>
      <p:sp>
        <p:nvSpPr>
          <p:cNvPr id="142" name="Google Shape;142;p14"/>
          <p:cNvSpPr txBox="1"/>
          <p:nvPr>
            <p:ph idx="1" type="body"/>
          </p:nvPr>
        </p:nvSpPr>
        <p:spPr>
          <a:xfrm>
            <a:off x="1076350" y="1151825"/>
            <a:ext cx="7783800" cy="374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800"/>
              <a:t>El proyecto seleccionado fue desarrollado por investigadores de:</a:t>
            </a:r>
            <a:endParaRPr sz="1800"/>
          </a:p>
          <a:p>
            <a:pPr indent="-342900" lvl="0" marL="457200" rtl="0" algn="l">
              <a:spcBef>
                <a:spcPts val="1200"/>
              </a:spcBef>
              <a:spcAft>
                <a:spcPts val="0"/>
              </a:spcAft>
              <a:buSzPts val="1800"/>
              <a:buChar char="❏"/>
            </a:pPr>
            <a:r>
              <a:rPr i="1" lang="es-419" sz="1800"/>
              <a:t>Universidad de Berkeley</a:t>
            </a:r>
            <a:endParaRPr i="1" sz="1800"/>
          </a:p>
          <a:p>
            <a:pPr indent="-342900" lvl="0" marL="457200" rtl="0" algn="l">
              <a:spcBef>
                <a:spcPts val="0"/>
              </a:spcBef>
              <a:spcAft>
                <a:spcPts val="0"/>
              </a:spcAft>
              <a:buSzPts val="1800"/>
              <a:buChar char="❏"/>
            </a:pPr>
            <a:r>
              <a:rPr i="1" lang="es-419" sz="1800"/>
              <a:t>Universidad de Varsovia</a:t>
            </a:r>
            <a:endParaRPr i="1" sz="1800"/>
          </a:p>
          <a:p>
            <a:pPr indent="-342900" lvl="0" marL="457200" rtl="0" algn="l">
              <a:spcBef>
                <a:spcPts val="0"/>
              </a:spcBef>
              <a:spcAft>
                <a:spcPts val="0"/>
              </a:spcAft>
              <a:buSzPts val="1800"/>
              <a:buChar char="❏"/>
            </a:pPr>
            <a:r>
              <a:rPr i="1" lang="es-419" sz="1800"/>
              <a:t>Google Research</a:t>
            </a:r>
            <a:endParaRPr i="1" sz="1800"/>
          </a:p>
          <a:p>
            <a:pPr indent="0" lvl="0" marL="0" rtl="0" algn="l">
              <a:spcBef>
                <a:spcPts val="1200"/>
              </a:spcBef>
              <a:spcAft>
                <a:spcPts val="0"/>
              </a:spcAft>
              <a:buNone/>
            </a:pPr>
            <a:r>
              <a:t/>
            </a:r>
            <a:endParaRPr sz="1800"/>
          </a:p>
          <a:p>
            <a:pPr indent="0" lvl="0" marL="0" rtl="0" algn="l">
              <a:spcBef>
                <a:spcPts val="1200"/>
              </a:spcBef>
              <a:spcAft>
                <a:spcPts val="1200"/>
              </a:spcAft>
              <a:buNone/>
            </a:pPr>
            <a:r>
              <a:t/>
            </a:r>
            <a:endParaRPr sz="1800"/>
          </a:p>
        </p:txBody>
      </p:sp>
      <p:pic>
        <p:nvPicPr>
          <p:cNvPr id="143" name="Google Shape;143;p14"/>
          <p:cNvPicPr preferRelativeResize="0"/>
          <p:nvPr/>
        </p:nvPicPr>
        <p:blipFill>
          <a:blip r:embed="rId3">
            <a:alphaModFix/>
          </a:blip>
          <a:stretch>
            <a:fillRect/>
          </a:stretch>
        </p:blipFill>
        <p:spPr>
          <a:xfrm>
            <a:off x="3590037" y="2986300"/>
            <a:ext cx="1749924" cy="1907424"/>
          </a:xfrm>
          <a:prstGeom prst="rect">
            <a:avLst/>
          </a:prstGeom>
          <a:noFill/>
          <a:ln>
            <a:noFill/>
          </a:ln>
        </p:spPr>
      </p:pic>
      <p:pic>
        <p:nvPicPr>
          <p:cNvPr id="144" name="Google Shape;144;p14"/>
          <p:cNvPicPr preferRelativeResize="0"/>
          <p:nvPr/>
        </p:nvPicPr>
        <p:blipFill>
          <a:blip r:embed="rId4">
            <a:alphaModFix/>
          </a:blip>
          <a:stretch>
            <a:fillRect/>
          </a:stretch>
        </p:blipFill>
        <p:spPr>
          <a:xfrm>
            <a:off x="6061800" y="3272803"/>
            <a:ext cx="2748477" cy="1442674"/>
          </a:xfrm>
          <a:prstGeom prst="rect">
            <a:avLst/>
          </a:prstGeom>
          <a:noFill/>
          <a:ln>
            <a:noFill/>
          </a:ln>
        </p:spPr>
      </p:pic>
      <p:sp>
        <p:nvSpPr>
          <p:cNvPr id="145" name="Google Shape;145;p14"/>
          <p:cNvSpPr/>
          <p:nvPr/>
        </p:nvSpPr>
        <p:spPr>
          <a:xfrm>
            <a:off x="195450" y="2834750"/>
            <a:ext cx="8753100" cy="2120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14"/>
          <p:cNvPicPr preferRelativeResize="0"/>
          <p:nvPr/>
        </p:nvPicPr>
        <p:blipFill>
          <a:blip r:embed="rId5">
            <a:alphaModFix/>
          </a:blip>
          <a:stretch>
            <a:fillRect/>
          </a:stretch>
        </p:blipFill>
        <p:spPr>
          <a:xfrm>
            <a:off x="484875" y="3109125"/>
            <a:ext cx="2941100" cy="1571364"/>
          </a:xfrm>
          <a:prstGeom prst="rect">
            <a:avLst/>
          </a:prstGeom>
          <a:noFill/>
          <a:ln>
            <a:noFill/>
          </a:ln>
        </p:spPr>
      </p:pic>
      <p:pic>
        <p:nvPicPr>
          <p:cNvPr id="147" name="Google Shape;147;p14"/>
          <p:cNvPicPr preferRelativeResize="0"/>
          <p:nvPr/>
        </p:nvPicPr>
        <p:blipFill>
          <a:blip r:embed="rId3">
            <a:alphaModFix/>
          </a:blip>
          <a:stretch>
            <a:fillRect/>
          </a:stretch>
        </p:blipFill>
        <p:spPr>
          <a:xfrm>
            <a:off x="3717610" y="2963513"/>
            <a:ext cx="1708776" cy="1862576"/>
          </a:xfrm>
          <a:prstGeom prst="rect">
            <a:avLst/>
          </a:prstGeom>
          <a:noFill/>
          <a:ln>
            <a:noFill/>
          </a:ln>
        </p:spPr>
      </p:pic>
      <p:pic>
        <p:nvPicPr>
          <p:cNvPr id="148" name="Google Shape;148;p14"/>
          <p:cNvPicPr preferRelativeResize="0"/>
          <p:nvPr/>
        </p:nvPicPr>
        <p:blipFill>
          <a:blip r:embed="rId6">
            <a:alphaModFix/>
          </a:blip>
          <a:stretch>
            <a:fillRect/>
          </a:stretch>
        </p:blipFill>
        <p:spPr>
          <a:xfrm>
            <a:off x="5718000" y="3526387"/>
            <a:ext cx="3092275" cy="736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1160450" y="422275"/>
            <a:ext cx="7912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s-419" sz="2360"/>
              <a:t>Introducción: </a:t>
            </a:r>
            <a:r>
              <a:rPr lang="es-419" sz="2360"/>
              <a:t>Planteo del problema e idea principal</a:t>
            </a:r>
            <a:endParaRPr sz="2360"/>
          </a:p>
        </p:txBody>
      </p:sp>
      <p:sp>
        <p:nvSpPr>
          <p:cNvPr id="154" name="Google Shape;154;p15"/>
          <p:cNvSpPr txBox="1"/>
          <p:nvPr>
            <p:ph idx="1" type="body"/>
          </p:nvPr>
        </p:nvSpPr>
        <p:spPr>
          <a:xfrm>
            <a:off x="1076350" y="1151825"/>
            <a:ext cx="7783800" cy="3741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s-419" sz="1800"/>
              <a:t>Dada una instrucción en lenguaje natural, para navegar </a:t>
            </a:r>
            <a:r>
              <a:rPr lang="es-419" sz="1800"/>
              <a:t>un ambiente</a:t>
            </a:r>
            <a:r>
              <a:rPr lang="es-419" sz="1800"/>
              <a:t> del mundo real, ¿</a:t>
            </a:r>
            <a:r>
              <a:rPr lang="es-419" sz="1800"/>
              <a:t>cómo</a:t>
            </a:r>
            <a:r>
              <a:rPr lang="es-419" sz="1800"/>
              <a:t> puede un robot seguirlas solamente a partir de observaciones visuales </a:t>
            </a:r>
            <a:r>
              <a:rPr lang="es-419" sz="1800"/>
              <a:t>egocéntricas</a:t>
            </a:r>
            <a:r>
              <a:rPr lang="es-419" sz="1800"/>
              <a:t>?</a:t>
            </a:r>
            <a:endParaRPr sz="1800"/>
          </a:p>
          <a:p>
            <a:pPr indent="0" lvl="0" marL="0" rtl="0" algn="l">
              <a:spcBef>
                <a:spcPts val="1200"/>
              </a:spcBef>
              <a:spcAft>
                <a:spcPts val="0"/>
              </a:spcAft>
              <a:buNone/>
            </a:pPr>
            <a:r>
              <a:rPr lang="es-419" sz="1800"/>
              <a:t>Para resolver lo anterior, la idea principal del proyecto es utilizar modelos pre entrenados de procesamiento de </a:t>
            </a:r>
            <a:r>
              <a:rPr lang="es-419" sz="1800"/>
              <a:t>imágenes</a:t>
            </a:r>
            <a:r>
              <a:rPr lang="es-419" sz="1800"/>
              <a:t> y lenguajes, para proveer una interfaz textual a un modelo de navegación. </a:t>
            </a:r>
            <a:endParaRPr sz="1800"/>
          </a:p>
          <a:p>
            <a:pPr indent="0" lvl="0" marL="0" rtl="0" algn="l">
              <a:spcBef>
                <a:spcPts val="1200"/>
              </a:spcBef>
              <a:spcAft>
                <a:spcPts val="0"/>
              </a:spcAft>
              <a:buNone/>
            </a:pPr>
            <a:r>
              <a:rPr lang="es-419" sz="1800"/>
              <a:t>Los modelos utilizados son:</a:t>
            </a:r>
            <a:endParaRPr sz="1800"/>
          </a:p>
          <a:p>
            <a:pPr indent="0" lvl="0" marL="0" rtl="0" algn="ctr">
              <a:spcBef>
                <a:spcPts val="1200"/>
              </a:spcBef>
              <a:spcAft>
                <a:spcPts val="0"/>
              </a:spcAft>
              <a:buNone/>
            </a:pPr>
            <a:r>
              <a:t/>
            </a:r>
            <a:endParaRPr b="1" i="1" sz="1800"/>
          </a:p>
          <a:p>
            <a:pPr indent="0" lvl="0" marL="0" rtl="0" algn="l">
              <a:spcBef>
                <a:spcPts val="1200"/>
              </a:spcBef>
              <a:spcAft>
                <a:spcPts val="0"/>
              </a:spcAft>
              <a:buNone/>
            </a:pPr>
            <a:r>
              <a:t/>
            </a:r>
            <a:endParaRPr sz="1800"/>
          </a:p>
          <a:p>
            <a:pPr indent="0" lvl="0" marL="0" rtl="0" algn="l">
              <a:spcBef>
                <a:spcPts val="1200"/>
              </a:spcBef>
              <a:spcAft>
                <a:spcPts val="1200"/>
              </a:spcAft>
              <a:buNone/>
            </a:pPr>
            <a:r>
              <a:t/>
            </a:r>
            <a:endParaRPr sz="1800"/>
          </a:p>
        </p:txBody>
      </p:sp>
      <p:sp>
        <p:nvSpPr>
          <p:cNvPr id="155" name="Google Shape;155;p15"/>
          <p:cNvSpPr/>
          <p:nvPr/>
        </p:nvSpPr>
        <p:spPr>
          <a:xfrm>
            <a:off x="669750" y="3488300"/>
            <a:ext cx="8032800" cy="1462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5"/>
          <p:cNvPicPr preferRelativeResize="0"/>
          <p:nvPr/>
        </p:nvPicPr>
        <p:blipFill>
          <a:blip r:embed="rId3">
            <a:alphaModFix/>
          </a:blip>
          <a:stretch>
            <a:fillRect/>
          </a:stretch>
        </p:blipFill>
        <p:spPr>
          <a:xfrm>
            <a:off x="840600" y="3538736"/>
            <a:ext cx="7691100" cy="13616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s-419"/>
              <a:t>LLM: </a:t>
            </a:r>
            <a:r>
              <a:rPr lang="es-419"/>
              <a:t>Modelo de Lenguaje</a:t>
            </a:r>
            <a:endParaRPr/>
          </a:p>
        </p:txBody>
      </p:sp>
      <p:sp>
        <p:nvSpPr>
          <p:cNvPr id="162" name="Google Shape;162;p16"/>
          <p:cNvSpPr txBox="1"/>
          <p:nvPr>
            <p:ph idx="1" type="body"/>
          </p:nvPr>
        </p:nvSpPr>
        <p:spPr>
          <a:xfrm>
            <a:off x="1076350" y="1151825"/>
            <a:ext cx="4908900" cy="3741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s-419" sz="1765"/>
              <a:t>Los modelos de lenguaje se utilizan para el procesamiento del lenguaje natural (NLP), </a:t>
            </a:r>
            <a:r>
              <a:rPr lang="es-419" sz="1765"/>
              <a:t>entrenados en masivos datasets de texto</a:t>
            </a:r>
            <a:r>
              <a:rPr lang="es-419" sz="1765"/>
              <a:t>. </a:t>
            </a:r>
            <a:endParaRPr sz="1765"/>
          </a:p>
          <a:p>
            <a:pPr indent="0" lvl="0" marL="0" rtl="0" algn="l">
              <a:lnSpc>
                <a:spcPct val="95000"/>
              </a:lnSpc>
              <a:spcBef>
                <a:spcPts val="1200"/>
              </a:spcBef>
              <a:spcAft>
                <a:spcPts val="0"/>
              </a:spcAft>
              <a:buSzPts val="1018"/>
              <a:buNone/>
            </a:pPr>
            <a:r>
              <a:rPr lang="es-419" sz="1765"/>
              <a:t>Dentro del conjunto de estos modelos, los </a:t>
            </a:r>
            <a:r>
              <a:rPr lang="es-419" sz="1765"/>
              <a:t>más</a:t>
            </a:r>
            <a:r>
              <a:rPr lang="es-419" sz="1765"/>
              <a:t> avanzados y efectivos </a:t>
            </a:r>
            <a:r>
              <a:rPr lang="es-419" sz="1765"/>
              <a:t>están</a:t>
            </a:r>
            <a:r>
              <a:rPr lang="es-419" sz="1765"/>
              <a:t> basados en la arquitectura </a:t>
            </a:r>
            <a:r>
              <a:rPr b="1" lang="es-419" sz="1765"/>
              <a:t>Transformer</a:t>
            </a:r>
            <a:r>
              <a:rPr lang="es-419" sz="1765"/>
              <a:t>.</a:t>
            </a:r>
            <a:endParaRPr sz="1665"/>
          </a:p>
          <a:p>
            <a:pPr indent="0" lvl="0" marL="0" rtl="0" algn="l">
              <a:lnSpc>
                <a:spcPct val="95000"/>
              </a:lnSpc>
              <a:spcBef>
                <a:spcPts val="1200"/>
              </a:spcBef>
              <a:spcAft>
                <a:spcPts val="1200"/>
              </a:spcAft>
              <a:buSzPts val="1018"/>
              <a:buNone/>
            </a:pPr>
            <a:r>
              <a:rPr lang="es-419" sz="1765"/>
              <a:t>La idea detrás de esta arquitectura es que, en lugar de procesar palabras de forma secuencial, se utiliza la </a:t>
            </a:r>
            <a:r>
              <a:rPr b="1" lang="es-419" sz="1765"/>
              <a:t>atención múltiple</a:t>
            </a:r>
            <a:r>
              <a:rPr lang="es-419" sz="1765"/>
              <a:t> para enfocarse en diferentes partes de la secuencia de entrada en paralelo.</a:t>
            </a:r>
            <a:endParaRPr sz="1765"/>
          </a:p>
        </p:txBody>
      </p:sp>
      <p:sp>
        <p:nvSpPr>
          <p:cNvPr id="163" name="Google Shape;163;p16"/>
          <p:cNvSpPr/>
          <p:nvPr/>
        </p:nvSpPr>
        <p:spPr>
          <a:xfrm>
            <a:off x="6042375" y="699000"/>
            <a:ext cx="3017700" cy="4144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16"/>
          <p:cNvPicPr preferRelativeResize="0"/>
          <p:nvPr/>
        </p:nvPicPr>
        <p:blipFill>
          <a:blip r:embed="rId3">
            <a:alphaModFix/>
          </a:blip>
          <a:stretch>
            <a:fillRect/>
          </a:stretch>
        </p:blipFill>
        <p:spPr>
          <a:xfrm>
            <a:off x="6147050" y="933488"/>
            <a:ext cx="2843850" cy="367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1312375" y="336675"/>
            <a:ext cx="7542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s-419"/>
              <a:t>LLM: </a:t>
            </a:r>
            <a:r>
              <a:rPr lang="es-419"/>
              <a:t>Modelo de Lenguaje - Transformers vs otras soluciones</a:t>
            </a:r>
            <a:endParaRPr/>
          </a:p>
        </p:txBody>
      </p:sp>
      <p:sp>
        <p:nvSpPr>
          <p:cNvPr id="170" name="Google Shape;170;p17"/>
          <p:cNvSpPr txBox="1"/>
          <p:nvPr>
            <p:ph idx="1" type="body"/>
          </p:nvPr>
        </p:nvSpPr>
        <p:spPr>
          <a:xfrm>
            <a:off x="1169050" y="1384775"/>
            <a:ext cx="7298700" cy="2745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s-419" sz="1700">
                <a:latin typeface="Roboto"/>
                <a:ea typeface="Roboto"/>
                <a:cs typeface="Roboto"/>
                <a:sym typeface="Roboto"/>
              </a:rPr>
              <a:t>En comparación con otras soluciones, como las redes neuronales recurrentes (RNN) y las redes neuronales convolucionales (CNN), los </a:t>
            </a:r>
            <a:r>
              <a:rPr lang="es-419" sz="1800">
                <a:latin typeface="Roboto"/>
                <a:ea typeface="Roboto"/>
                <a:cs typeface="Roboto"/>
                <a:sym typeface="Roboto"/>
              </a:rPr>
              <a:t>Transformers ofrecen varias ventajas clave.</a:t>
            </a:r>
            <a:endParaRPr sz="1800">
              <a:latin typeface="Roboto"/>
              <a:ea typeface="Roboto"/>
              <a:cs typeface="Roboto"/>
              <a:sym typeface="Roboto"/>
            </a:endParaRPr>
          </a:p>
          <a:p>
            <a:pPr indent="-342900" lvl="0" marL="457200" rtl="0" algn="l">
              <a:lnSpc>
                <a:spcPct val="95000"/>
              </a:lnSpc>
              <a:spcBef>
                <a:spcPts val="1200"/>
              </a:spcBef>
              <a:spcAft>
                <a:spcPts val="0"/>
              </a:spcAft>
              <a:buSzPts val="1800"/>
              <a:buFont typeface="Roboto"/>
              <a:buChar char="❏"/>
            </a:pPr>
            <a:r>
              <a:rPr lang="es-419" sz="1800">
                <a:latin typeface="Roboto"/>
                <a:ea typeface="Roboto"/>
                <a:cs typeface="Roboto"/>
                <a:sym typeface="Roboto"/>
              </a:rPr>
              <a:t>Son capaces de procesar la información de entrada en paralelo.</a:t>
            </a:r>
            <a:endParaRPr sz="1800">
              <a:latin typeface="Roboto"/>
              <a:ea typeface="Roboto"/>
              <a:cs typeface="Roboto"/>
              <a:sym typeface="Roboto"/>
            </a:endParaRPr>
          </a:p>
          <a:p>
            <a:pPr indent="-342900" lvl="0" marL="457200" rtl="0" algn="l">
              <a:lnSpc>
                <a:spcPct val="95000"/>
              </a:lnSpc>
              <a:spcBef>
                <a:spcPts val="0"/>
              </a:spcBef>
              <a:spcAft>
                <a:spcPts val="0"/>
              </a:spcAft>
              <a:buSzPts val="1800"/>
              <a:buFont typeface="Roboto"/>
              <a:buChar char="❏"/>
            </a:pPr>
            <a:r>
              <a:rPr lang="es-419" sz="1800">
                <a:latin typeface="Roboto"/>
                <a:ea typeface="Roboto"/>
                <a:cs typeface="Roboto"/>
                <a:sym typeface="Roboto"/>
              </a:rPr>
              <a:t>Pueden capturar dependencias de largo alcance entre los elementos de la secuencia, lo que les permite modelar relaciones más complejas.</a:t>
            </a:r>
            <a:endParaRPr sz="1800">
              <a:latin typeface="Roboto"/>
              <a:ea typeface="Roboto"/>
              <a:cs typeface="Roboto"/>
              <a:sym typeface="Roboto"/>
            </a:endParaRPr>
          </a:p>
          <a:p>
            <a:pPr indent="-342900" lvl="0" marL="457200" rtl="0" algn="l">
              <a:lnSpc>
                <a:spcPct val="95000"/>
              </a:lnSpc>
              <a:spcBef>
                <a:spcPts val="0"/>
              </a:spcBef>
              <a:spcAft>
                <a:spcPts val="0"/>
              </a:spcAft>
              <a:buSzPts val="1800"/>
              <a:buFont typeface="Roboto"/>
              <a:buChar char="❏"/>
            </a:pPr>
            <a:r>
              <a:rPr lang="es-419" sz="1800">
                <a:latin typeface="Roboto"/>
                <a:ea typeface="Roboto"/>
                <a:cs typeface="Roboto"/>
                <a:sym typeface="Roboto"/>
              </a:rPr>
              <a:t>Son más fáciles de entrenar debido a su estructura modular.</a:t>
            </a:r>
            <a:endParaRPr sz="1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1312375" y="336675"/>
            <a:ext cx="7542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s-419"/>
              <a:t>LLM: </a:t>
            </a:r>
            <a:r>
              <a:rPr lang="es-419"/>
              <a:t>Modelo de Lenguaje - Transformers vs otras soluciones</a:t>
            </a:r>
            <a:endParaRPr/>
          </a:p>
        </p:txBody>
      </p:sp>
      <p:sp>
        <p:nvSpPr>
          <p:cNvPr id="176" name="Google Shape;176;p18"/>
          <p:cNvSpPr txBox="1"/>
          <p:nvPr>
            <p:ph idx="1" type="body"/>
          </p:nvPr>
        </p:nvSpPr>
        <p:spPr>
          <a:xfrm>
            <a:off x="1154775" y="1099400"/>
            <a:ext cx="7298700" cy="2745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s-419" sz="1700">
                <a:latin typeface="Roboto"/>
                <a:ea typeface="Roboto"/>
                <a:cs typeface="Roboto"/>
                <a:sym typeface="Roboto"/>
              </a:rPr>
              <a:t>En la siguiente tabla podemos observar la comparación entre modelos que utilizan RNN o CNN contra modelos que utilizan Transformers. La comparación se da sobre el problema de traducción automática.</a:t>
            </a:r>
            <a:endParaRPr sz="1700">
              <a:latin typeface="Roboto"/>
              <a:ea typeface="Roboto"/>
              <a:cs typeface="Roboto"/>
              <a:sym typeface="Roboto"/>
            </a:endParaRPr>
          </a:p>
        </p:txBody>
      </p:sp>
      <p:pic>
        <p:nvPicPr>
          <p:cNvPr id="177" name="Google Shape;177;p18"/>
          <p:cNvPicPr preferRelativeResize="0"/>
          <p:nvPr/>
        </p:nvPicPr>
        <p:blipFill>
          <a:blip r:embed="rId3">
            <a:alphaModFix/>
          </a:blip>
          <a:stretch>
            <a:fillRect/>
          </a:stretch>
        </p:blipFill>
        <p:spPr>
          <a:xfrm>
            <a:off x="1671900" y="2097300"/>
            <a:ext cx="6264426" cy="2688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s-419"/>
              <a:t>LLM: </a:t>
            </a:r>
            <a:r>
              <a:rPr lang="es-419"/>
              <a:t>Modelo de Lenguaje - Función</a:t>
            </a:r>
            <a:endParaRPr/>
          </a:p>
        </p:txBody>
      </p:sp>
      <p:sp>
        <p:nvSpPr>
          <p:cNvPr id="183" name="Google Shape;183;p19"/>
          <p:cNvSpPr txBox="1"/>
          <p:nvPr>
            <p:ph idx="1" type="body"/>
          </p:nvPr>
        </p:nvSpPr>
        <p:spPr>
          <a:xfrm>
            <a:off x="1076350" y="1151825"/>
            <a:ext cx="7783800" cy="374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800"/>
              <a:t>El modelo de lenguaje utilizado por LM-Nav es </a:t>
            </a:r>
            <a:r>
              <a:rPr b="1" lang="es-419" sz="1800"/>
              <a:t>GPT-3</a:t>
            </a:r>
            <a:r>
              <a:rPr lang="es-419" sz="1800"/>
              <a:t>, desarrollado por OpenAI, y su función es parsear instrucciones en lenguaje natural, a una secuencia de puntos de referencia que pueden servir como sub-metas intermediarias para la navegación.</a:t>
            </a:r>
            <a:endParaRPr sz="1800"/>
          </a:p>
          <a:p>
            <a:pPr indent="0" lvl="0" marL="0" rtl="0" algn="l">
              <a:spcBef>
                <a:spcPts val="1200"/>
              </a:spcBef>
              <a:spcAft>
                <a:spcPts val="1200"/>
              </a:spcAft>
              <a:buNone/>
            </a:pPr>
            <a:r>
              <a:t/>
            </a:r>
            <a:endParaRPr sz="1800"/>
          </a:p>
        </p:txBody>
      </p:sp>
      <p:sp>
        <p:nvSpPr>
          <p:cNvPr id="184" name="Google Shape;184;p19"/>
          <p:cNvSpPr/>
          <p:nvPr/>
        </p:nvSpPr>
        <p:spPr>
          <a:xfrm>
            <a:off x="1362588" y="2618100"/>
            <a:ext cx="6242100" cy="2375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19"/>
          <p:cNvPicPr preferRelativeResize="0"/>
          <p:nvPr/>
        </p:nvPicPr>
        <p:blipFill>
          <a:blip r:embed="rId3">
            <a:alphaModFix/>
          </a:blip>
          <a:stretch>
            <a:fillRect/>
          </a:stretch>
        </p:blipFill>
        <p:spPr>
          <a:xfrm>
            <a:off x="1543750" y="2714200"/>
            <a:ext cx="5879776" cy="218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s-419"/>
              <a:t>VLM: </a:t>
            </a:r>
            <a:r>
              <a:rPr lang="es-419"/>
              <a:t>Modelo Lenguaje-</a:t>
            </a:r>
            <a:r>
              <a:rPr lang="es-419"/>
              <a:t>Visión</a:t>
            </a:r>
            <a:endParaRPr/>
          </a:p>
        </p:txBody>
      </p:sp>
      <p:sp>
        <p:nvSpPr>
          <p:cNvPr id="191" name="Google Shape;191;p20"/>
          <p:cNvSpPr txBox="1"/>
          <p:nvPr>
            <p:ph idx="1" type="body"/>
          </p:nvPr>
        </p:nvSpPr>
        <p:spPr>
          <a:xfrm>
            <a:off x="1050925" y="898575"/>
            <a:ext cx="6819600" cy="25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800"/>
              <a:t>Los VLM son modelos </a:t>
            </a:r>
            <a:r>
              <a:rPr lang="es-419" sz="1800"/>
              <a:t>multimodales</a:t>
            </a:r>
            <a:r>
              <a:rPr lang="es-419" sz="1800"/>
              <a:t> que se centran en la relaci</a:t>
            </a:r>
            <a:r>
              <a:rPr lang="es-419" sz="1800"/>
              <a:t>ón entre imágenes y lenguaje natural. De estos, el más prominente en la actualidad es</a:t>
            </a:r>
            <a:r>
              <a:rPr b="1" lang="es-419" sz="1800"/>
              <a:t> CLIP (Contrastive Language-Image Pre-training)</a:t>
            </a:r>
            <a:r>
              <a:rPr lang="es-419" sz="1800"/>
              <a:t>, que es también el VLM usado por LM-Nav.</a:t>
            </a:r>
            <a:endParaRPr sz="1800"/>
          </a:p>
          <a:p>
            <a:pPr indent="0" lvl="0" marL="0" rtl="0" algn="l">
              <a:spcBef>
                <a:spcPts val="1200"/>
              </a:spcBef>
              <a:spcAft>
                <a:spcPts val="0"/>
              </a:spcAft>
              <a:buNone/>
            </a:pPr>
            <a:r>
              <a:rPr lang="es-419" sz="1800"/>
              <a:t>Ventajas de CLIP:</a:t>
            </a:r>
            <a:endParaRPr sz="1800"/>
          </a:p>
          <a:p>
            <a:pPr indent="-342900" lvl="0" marL="457200" rtl="0" algn="l">
              <a:spcBef>
                <a:spcPts val="1200"/>
              </a:spcBef>
              <a:spcAft>
                <a:spcPts val="0"/>
              </a:spcAft>
              <a:buSzPts val="1800"/>
              <a:buChar char="❏"/>
            </a:pPr>
            <a:r>
              <a:rPr lang="es-419" sz="1800"/>
              <a:t>Pre-training masivo</a:t>
            </a:r>
            <a:endParaRPr sz="1800"/>
          </a:p>
          <a:p>
            <a:pPr indent="-342900" lvl="0" marL="457200" rtl="0" algn="l">
              <a:spcBef>
                <a:spcPts val="0"/>
              </a:spcBef>
              <a:spcAft>
                <a:spcPts val="0"/>
              </a:spcAft>
              <a:buSzPts val="1800"/>
              <a:buChar char="❏"/>
            </a:pPr>
            <a:r>
              <a:rPr lang="es-419" sz="1800"/>
              <a:t>No requiere labelling del dataset</a:t>
            </a:r>
            <a:endParaRPr sz="1800"/>
          </a:p>
          <a:p>
            <a:pPr indent="-342900" lvl="0" marL="457200" rtl="0" algn="l">
              <a:spcBef>
                <a:spcPts val="0"/>
              </a:spcBef>
              <a:spcAft>
                <a:spcPts val="0"/>
              </a:spcAft>
              <a:buSzPts val="1800"/>
              <a:buChar char="❏"/>
            </a:pPr>
            <a:r>
              <a:rPr lang="es-419" sz="1800"/>
              <a:t>LLM con Transformer architecture</a:t>
            </a:r>
            <a:endParaRPr sz="1800"/>
          </a:p>
          <a:p>
            <a:pPr indent="-342900" lvl="0" marL="457200" rtl="0" algn="l">
              <a:spcBef>
                <a:spcPts val="0"/>
              </a:spcBef>
              <a:spcAft>
                <a:spcPts val="0"/>
              </a:spcAft>
              <a:buSzPts val="1800"/>
              <a:buChar char="❏"/>
            </a:pPr>
            <a:r>
              <a:rPr lang="es-419" sz="1800"/>
              <a:t>Contrastive &gt; Predictive</a:t>
            </a:r>
            <a:endParaRPr sz="1800"/>
          </a:p>
          <a:p>
            <a:pPr indent="-342900" lvl="0" marL="457200" rtl="0" algn="l">
              <a:spcBef>
                <a:spcPts val="0"/>
              </a:spcBef>
              <a:spcAft>
                <a:spcPts val="0"/>
              </a:spcAft>
              <a:buSzPts val="1800"/>
              <a:buChar char="❏"/>
            </a:pPr>
            <a:r>
              <a:rPr lang="es-419" sz="1800"/>
              <a:t>Robusto y zero-shot</a:t>
            </a:r>
            <a:endParaRPr sz="1800"/>
          </a:p>
          <a:p>
            <a:pPr indent="-342900" lvl="0" marL="457200" rtl="0" algn="l">
              <a:spcBef>
                <a:spcPts val="0"/>
              </a:spcBef>
              <a:spcAft>
                <a:spcPts val="0"/>
              </a:spcAft>
              <a:buSzPts val="1800"/>
              <a:buChar char="❏"/>
            </a:pPr>
            <a:r>
              <a:rPr lang="es-419" sz="1800"/>
              <a:t>Downstream fine-tuning</a:t>
            </a:r>
            <a:endParaRPr sz="1800"/>
          </a:p>
          <a:p>
            <a:pPr indent="-342900" lvl="0" marL="457200" rtl="0" algn="l">
              <a:spcBef>
                <a:spcPts val="0"/>
              </a:spcBef>
              <a:spcAft>
                <a:spcPts val="0"/>
              </a:spcAft>
              <a:buSzPts val="1800"/>
              <a:buChar char="❏"/>
            </a:pPr>
            <a:r>
              <a:rPr lang="es-419" sz="1800"/>
              <a:t>Razonamiento real entre lenguaje e imágen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s-419"/>
              <a:t>VLM: </a:t>
            </a:r>
            <a:r>
              <a:rPr lang="es-419"/>
              <a:t>Modelo Lenguaje-</a:t>
            </a:r>
            <a:r>
              <a:rPr lang="es-419"/>
              <a:t>Visión</a:t>
            </a:r>
            <a:endParaRPr/>
          </a:p>
        </p:txBody>
      </p:sp>
      <p:sp>
        <p:nvSpPr>
          <p:cNvPr id="197" name="Google Shape;197;p21"/>
          <p:cNvSpPr txBox="1"/>
          <p:nvPr>
            <p:ph idx="1" type="body"/>
          </p:nvPr>
        </p:nvSpPr>
        <p:spPr>
          <a:xfrm>
            <a:off x="1052550" y="1186050"/>
            <a:ext cx="3519600" cy="346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800"/>
              <a:t>CLIP en LM-Nav:</a:t>
            </a:r>
            <a:endParaRPr sz="1800"/>
          </a:p>
          <a:p>
            <a:pPr indent="0" lvl="0" marL="0" rtl="0" algn="l">
              <a:spcBef>
                <a:spcPts val="1200"/>
              </a:spcBef>
              <a:spcAft>
                <a:spcPts val="1200"/>
              </a:spcAft>
              <a:buNone/>
            </a:pPr>
            <a:r>
              <a:rPr lang="es-419" sz="1800"/>
              <a:t>Una vez generado el graf</a:t>
            </a:r>
            <a:r>
              <a:rPr lang="es-419" sz="1800"/>
              <a:t>o de conectividad de VNM e interpretada la entrada por LLM, el VLM (CLIP) será el encargado de asociar los landmarks interpretados con sus posibles nodos en el grado de conectividad.</a:t>
            </a:r>
            <a:endParaRPr sz="1800"/>
          </a:p>
        </p:txBody>
      </p:sp>
      <p:sp>
        <p:nvSpPr>
          <p:cNvPr id="198" name="Google Shape;198;p21"/>
          <p:cNvSpPr/>
          <p:nvPr/>
        </p:nvSpPr>
        <p:spPr>
          <a:xfrm>
            <a:off x="5235300" y="1009500"/>
            <a:ext cx="3101100" cy="3815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1"/>
          <p:cNvPicPr preferRelativeResize="0"/>
          <p:nvPr/>
        </p:nvPicPr>
        <p:blipFill>
          <a:blip r:embed="rId3">
            <a:alphaModFix/>
          </a:blip>
          <a:stretch>
            <a:fillRect/>
          </a:stretch>
        </p:blipFill>
        <p:spPr>
          <a:xfrm>
            <a:off x="5504937" y="1151625"/>
            <a:ext cx="2561835" cy="3530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